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1" r:id="rId3"/>
    <p:sldId id="263" r:id="rId4"/>
    <p:sldId id="261" r:id="rId5"/>
    <p:sldId id="264" r:id="rId6"/>
    <p:sldId id="262" r:id="rId7"/>
    <p:sldId id="260" r:id="rId8"/>
    <p:sldId id="269" r:id="rId9"/>
    <p:sldId id="268" r:id="rId10"/>
    <p:sldId id="270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261FD-99A8-4C04-98BC-BFFDC6EFCEB9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8C376-747F-4570-81ED-B7683C62A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economic</a:t>
            </a:r>
            <a:r>
              <a:rPr lang="en-US" baseline="0" dirty="0" smtClean="0"/>
              <a:t> sector has successfully harnessed the power of this visual-verbal relationship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yourself, what type of ideology do these systems of symbols represent?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8C376-747F-4570-81ED-B7683C62AE1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1B42-7F98-44E4-812A-3278FA1A43FD}" type="datetimeFigureOut">
              <a:rPr lang="en-US" smtClean="0"/>
              <a:pPr/>
              <a:t>11/18/2011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43C1-E9CB-4160-BC44-F09B3694A5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v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429000"/>
            <a:ext cx="2221992" cy="27414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772400" cy="1828800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>
                <a:latin typeface="Blackadder ITC" pitchFamily="82" charset="0"/>
                <a:ea typeface="Batang" pitchFamily="18" charset="-127"/>
                <a:cs typeface="Aharoni" pitchFamily="2" charset="-79"/>
              </a:rPr>
              <a:t>Visuality </a:t>
            </a:r>
            <a:br>
              <a:rPr lang="en-US" sz="5400" b="1" dirty="0" smtClean="0">
                <a:latin typeface="Blackadder ITC" pitchFamily="82" charset="0"/>
                <a:ea typeface="Batang" pitchFamily="18" charset="-127"/>
                <a:cs typeface="Aharoni" pitchFamily="2" charset="-79"/>
              </a:rPr>
            </a:br>
            <a:r>
              <a:rPr lang="en-US" sz="5400" b="1" dirty="0" smtClean="0">
                <a:latin typeface="Blackadder ITC" pitchFamily="82" charset="0"/>
                <a:ea typeface="Batang" pitchFamily="18" charset="-127"/>
                <a:cs typeface="Aharoni" pitchFamily="2" charset="-79"/>
              </a:rPr>
              <a:t>                          and </a:t>
            </a:r>
            <a:br>
              <a:rPr lang="en-US" sz="5400" b="1" dirty="0" smtClean="0">
                <a:latin typeface="Blackadder ITC" pitchFamily="82" charset="0"/>
                <a:ea typeface="Batang" pitchFamily="18" charset="-127"/>
                <a:cs typeface="Aharoni" pitchFamily="2" charset="-79"/>
              </a:rPr>
            </a:br>
            <a:r>
              <a:rPr lang="en-US" sz="5400" b="1" dirty="0" smtClean="0">
                <a:latin typeface="Blackadder ITC" pitchFamily="82" charset="0"/>
                <a:ea typeface="Batang" pitchFamily="18" charset="-127"/>
                <a:cs typeface="Aharoni" pitchFamily="2" charset="-79"/>
              </a:rPr>
              <a:t>                                     Composition</a:t>
            </a:r>
            <a:endParaRPr lang="en-US" sz="5400" b="1" dirty="0">
              <a:latin typeface="Blackadder ITC" pitchFamily="82" charset="0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11" name="Picture 10" descr="web-copywriter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81000"/>
            <a:ext cx="3312543" cy="2743200"/>
          </a:xfrm>
          <a:prstGeom prst="rect">
            <a:avLst/>
          </a:prstGeom>
        </p:spPr>
      </p:pic>
      <p:pic>
        <p:nvPicPr>
          <p:cNvPr id="8" name="Picture 7" descr="AainaA_DigitalNetwor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2438400"/>
            <a:ext cx="2171700" cy="3733800"/>
          </a:xfrm>
          <a:prstGeom prst="rect">
            <a:avLst/>
          </a:prstGeom>
        </p:spPr>
      </p:pic>
      <p:pic>
        <p:nvPicPr>
          <p:cNvPr id="13" name="Picture 12" descr="piet-mondrian-composition-no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3886200"/>
            <a:ext cx="2100411" cy="26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Baskerville Old Face" pitchFamily="18" charset="0"/>
              </a:rPr>
              <a:t>Soviet Film Montage</a:t>
            </a:r>
            <a:endParaRPr lang="en-US" b="1" dirty="0">
              <a:latin typeface="Baskerville Old Face" pitchFamily="18" charset="0"/>
            </a:endParaRPr>
          </a:p>
        </p:txBody>
      </p:sp>
      <p:pic>
        <p:nvPicPr>
          <p:cNvPr id="4" name="Content Placeholder 3" descr="serge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752600"/>
            <a:ext cx="5600700" cy="4267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95800" y="1219200"/>
            <a:ext cx="40386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762000"/>
            <a:ext cx="6934200" cy="5562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Content Placeholder 3" descr="metaph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1219200"/>
            <a:ext cx="289560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457200"/>
            <a:ext cx="7467600" cy="9779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A Space for Learning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3962400" y="1676400"/>
            <a:ext cx="4114800" cy="4572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The interpenetration of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visuality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new media, and composition offers a rich space for the exploration of meaning-making and the infrastructures that underlie meaning in all its forms.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Content Placeholder 3" descr="metaph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676400"/>
            <a:ext cx="28956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609600"/>
            <a:ext cx="7467600" cy="5486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C:\Users\Owner\Pictures\2010-02-27 New iphone pics\New iphone pics 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81200"/>
            <a:ext cx="4343400" cy="310991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 flipH="1">
            <a:off x="6553200" y="3429000"/>
            <a:ext cx="790576" cy="9906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 flipV="1">
            <a:off x="3200400" y="4724400"/>
            <a:ext cx="742950" cy="1066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AutoShape 3"/>
          <p:cNvCxnSpPr>
            <a:cxnSpLocks noChangeShapeType="1"/>
          </p:cNvCxnSpPr>
          <p:nvPr/>
        </p:nvCxnSpPr>
        <p:spPr bwMode="auto">
          <a:xfrm>
            <a:off x="2133600" y="2743200"/>
            <a:ext cx="1733550" cy="1066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AutoShape 2"/>
          <p:cNvCxnSpPr>
            <a:cxnSpLocks noChangeShapeType="1"/>
          </p:cNvCxnSpPr>
          <p:nvPr/>
        </p:nvCxnSpPr>
        <p:spPr bwMode="auto">
          <a:xfrm flipH="1">
            <a:off x="3657600" y="2667000"/>
            <a:ext cx="3428999" cy="17240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810000" y="5181600"/>
            <a:ext cx="2927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Peyton Reed, Yes Man</a:t>
            </a:r>
            <a:r>
              <a:rPr lang="en-US" b="1" dirty="0" smtClean="0">
                <a:solidFill>
                  <a:schemeClr val="bg1"/>
                </a:solidFill>
              </a:rPr>
              <a:t>, 2008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19400" y="914400"/>
            <a:ext cx="37338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askerville Old Face" pitchFamily="18" charset="0"/>
              </a:rPr>
              <a:t>Visual Gender-types</a:t>
            </a:r>
            <a:endParaRPr lang="en-US" sz="3200" b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609600"/>
            <a:ext cx="3581400" cy="5410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848600" cy="1905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 symbol can travel much further than a word – geographically, cross-language, cross-portfolio and cross platform.</a:t>
            </a:r>
            <a:endParaRPr lang="en-US" sz="4000" dirty="0"/>
          </a:p>
        </p:txBody>
      </p:sp>
      <p:pic>
        <p:nvPicPr>
          <p:cNvPr id="7" name="Content Placeholder 6" descr="starbucks-log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2971800"/>
            <a:ext cx="2738735" cy="2819399"/>
          </a:xfrm>
        </p:spPr>
      </p:pic>
      <p:pic>
        <p:nvPicPr>
          <p:cNvPr id="8" name="Picture 7" descr="StarBuck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2971800"/>
            <a:ext cx="3901212" cy="3128772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810000" y="3962400"/>
            <a:ext cx="12192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239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b="1" dirty="0" smtClean="0"/>
              <a:t>1898              2011</a:t>
            </a:r>
            <a:endParaRPr lang="en-US" sz="6000" b="1" dirty="0"/>
          </a:p>
        </p:txBody>
      </p:sp>
      <p:pic>
        <p:nvPicPr>
          <p:cNvPr id="4" name="Content Placeholder 3" descr="logo_peps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447800"/>
            <a:ext cx="7696200" cy="3001518"/>
          </a:xfrm>
          <a:prstGeom prst="rect">
            <a:avLst/>
          </a:prstGeom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4343400"/>
            <a:ext cx="3123629" cy="23427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67400" y="5029200"/>
            <a:ext cx="190500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Today</a:t>
            </a:r>
            <a:endParaRPr lang="en-US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886200" y="609600"/>
            <a:ext cx="1219200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600200" y="5029200"/>
            <a:ext cx="1219200" cy="8382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Diagonal Corner Rectangle 4"/>
          <p:cNvSpPr/>
          <p:nvPr/>
        </p:nvSpPr>
        <p:spPr>
          <a:xfrm>
            <a:off x="3810000" y="2209800"/>
            <a:ext cx="3962400" cy="29718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990600" y="685800"/>
            <a:ext cx="6934200" cy="55626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“Spot the Band Name” Virgin Records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il_fi" descr="http://static.flickr.com/24/67737804_dfa8b17ed6_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47800"/>
            <a:ext cx="5334000" cy="429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71600" y="685800"/>
            <a:ext cx="60198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askerville Old Face" pitchFamily="18" charset="0"/>
              </a:rPr>
              <a:t>Composition and Copyright Law</a:t>
            </a:r>
            <a:endParaRPr lang="en-US" sz="3200" b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19200" y="609600"/>
            <a:ext cx="655320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latin typeface="Baskerville Old Face" pitchFamily="18" charset="0"/>
              </a:rPr>
              <a:t>Unconscious Imagery</a:t>
            </a:r>
          </a:p>
          <a:p>
            <a:pPr algn="ctr"/>
            <a:r>
              <a:rPr lang="en-US" sz="2400" b="1" dirty="0" smtClean="0">
                <a:latin typeface="Baskerville Old Face" pitchFamily="18" charset="0"/>
              </a:rPr>
              <a:t>Writing with Frottage</a:t>
            </a:r>
            <a:endParaRPr lang="en-US" sz="2400" b="1" dirty="0">
              <a:latin typeface="Baskerville Old Face" pitchFamily="18" charset="0"/>
            </a:endParaRPr>
          </a:p>
        </p:txBody>
      </p:sp>
      <p:pic>
        <p:nvPicPr>
          <p:cNvPr id="8" name="Picture 7" descr="frottage_test_by_J4K0644061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752600"/>
            <a:ext cx="654164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900" b="1" u="sng" dirty="0" smtClean="0">
                <a:latin typeface="Baskerville Old Face" pitchFamily="18" charset="0"/>
              </a:rPr>
              <a:t>Textual Orientation</a:t>
            </a:r>
            <a:r>
              <a:rPr lang="en-US" sz="4000" b="1" u="sng" dirty="0" smtClean="0">
                <a:latin typeface="Baskerville Old Face" pitchFamily="18" charset="0"/>
              </a:rPr>
              <a:t/>
            </a:r>
            <a:br>
              <a:rPr lang="en-US" sz="4000" b="1" u="sng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</a:rPr>
              <a:t>Writing on an Angle</a:t>
            </a:r>
            <a:r>
              <a:rPr lang="en-US" sz="4000" b="1" dirty="0" smtClean="0">
                <a:latin typeface="Baskerville Old Face" pitchFamily="18" charset="0"/>
              </a:rPr>
              <a:t> </a:t>
            </a:r>
            <a:endParaRPr lang="en-US" sz="4000" b="1" u="sng" dirty="0">
              <a:latin typeface="Baskerville Old Face" pitchFamily="18" charset="0"/>
            </a:endParaRPr>
          </a:p>
        </p:txBody>
      </p:sp>
      <p:pic>
        <p:nvPicPr>
          <p:cNvPr id="9" name="Content Placeholder 8" descr="Mark-cubis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1905000"/>
            <a:ext cx="2815844" cy="4181947"/>
          </a:xfrm>
        </p:spPr>
      </p:pic>
      <p:pic>
        <p:nvPicPr>
          <p:cNvPr id="12" name="Picture 11" descr="Point-of-Interest-in-Photography-Fram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3886200"/>
            <a:ext cx="3371850" cy="2488425"/>
          </a:xfrm>
          <a:prstGeom prst="rect">
            <a:avLst/>
          </a:prstGeom>
        </p:spPr>
      </p:pic>
      <p:pic>
        <p:nvPicPr>
          <p:cNvPr id="10" name="Picture 9" descr="Framing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1524000"/>
            <a:ext cx="3200400" cy="25347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1001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4" name="Rectangle 13"/>
          <p:cNvSpPr/>
          <p:nvPr/>
        </p:nvSpPr>
        <p:spPr>
          <a:xfrm>
            <a:off x="2743200" y="4876800"/>
            <a:ext cx="3429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Subject</a:t>
            </a:r>
            <a:endParaRPr lang="en-US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95600" y="2209800"/>
            <a:ext cx="33121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Framing</a:t>
            </a:r>
            <a:endParaRPr lang="en-US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57600" y="3505200"/>
            <a:ext cx="46482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Perspective</a:t>
            </a:r>
            <a:endParaRPr lang="en-US" sz="6000" b="1" cap="all" spc="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u="sng" dirty="0" smtClean="0">
                <a:latin typeface="Baskerville Old Face" pitchFamily="18" charset="0"/>
              </a:rPr>
              <a:t>Video Composition</a:t>
            </a:r>
            <a:br>
              <a:rPr lang="en-US" sz="4800" b="1" u="sng" dirty="0" smtClean="0">
                <a:latin typeface="Baskerville Old Face" pitchFamily="18" charset="0"/>
              </a:rPr>
            </a:br>
            <a:r>
              <a:rPr lang="en-US" sz="2800" b="1" dirty="0" smtClean="0">
                <a:latin typeface="Baskerville Old Face" pitchFamily="18" charset="0"/>
              </a:rPr>
              <a:t>Editing, Arrangement, and Revision</a:t>
            </a:r>
            <a:endParaRPr lang="en-US" sz="4800" b="1" dirty="0">
              <a:latin typeface="Baskerville Old Fac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362200"/>
            <a:ext cx="2286000" cy="2954655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askerville Old Face" pitchFamily="18" charset="0"/>
              </a:rPr>
              <a:t>Kuleshov  Effect: 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Baskerville Old Face" pitchFamily="18" charset="0"/>
              </a:rPr>
              <a:t>The  power of arrangement in meaning-making</a:t>
            </a:r>
          </a:p>
          <a:p>
            <a:endParaRPr lang="en-US" dirty="0"/>
          </a:p>
        </p:txBody>
      </p:sp>
      <p:pic>
        <p:nvPicPr>
          <p:cNvPr id="6" name="Picture 5" descr="kulesho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1676400"/>
            <a:ext cx="5795336" cy="4343400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11492</TotalTime>
  <Words>141</Words>
  <Application>Microsoft Office PowerPoint</Application>
  <PresentationFormat>On-screen Show (4:3)</PresentationFormat>
  <Paragraphs>46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Visuality                            and                                       Composition</vt:lpstr>
      <vt:lpstr>Slide 2</vt:lpstr>
      <vt:lpstr>Slide 3</vt:lpstr>
      <vt:lpstr>A symbol can travel much further than a word – geographically, cross-language, cross-portfolio and cross platform.</vt:lpstr>
      <vt:lpstr>1898              2011</vt:lpstr>
      <vt:lpstr>Slide 6</vt:lpstr>
      <vt:lpstr>Slide 7</vt:lpstr>
      <vt:lpstr>Textual Orientation Writing on an Angle </vt:lpstr>
      <vt:lpstr>Video Composition Editing, Arrangement, and Revision</vt:lpstr>
      <vt:lpstr>Soviet Film Montage</vt:lpstr>
      <vt:lpstr>Slide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 Rohrer</dc:creator>
  <cp:lastModifiedBy>Linda Rohrer</cp:lastModifiedBy>
  <cp:revision>531</cp:revision>
  <dcterms:created xsi:type="dcterms:W3CDTF">2011-09-27T02:18:29Z</dcterms:created>
  <dcterms:modified xsi:type="dcterms:W3CDTF">2011-11-18T19:21:02Z</dcterms:modified>
</cp:coreProperties>
</file>